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79344D-F283-49D8-9AD4-BA5BF4CAD4A0}" v="298" dt="2020-11-07T20:28:21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82" d="100"/>
          <a:sy n="82" d="100"/>
        </p:scale>
        <p:origin x="-10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1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2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9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0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0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1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8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7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8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1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88" r:id="rId6"/>
    <p:sldLayoutId id="2147483684" r:id="rId7"/>
    <p:sldLayoutId id="2147483685" r:id="rId8"/>
    <p:sldLayoutId id="2147483686" r:id="rId9"/>
    <p:sldLayoutId id="2147483687" r:id="rId10"/>
    <p:sldLayoutId id="214748368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EE17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94" y="390525"/>
            <a:ext cx="11953474" cy="151030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l-PL" sz="6600">
                <a:solidFill>
                  <a:srgbClr val="FFFFFF"/>
                </a:solidFill>
                <a:latin typeface="Georgia"/>
              </a:rPr>
              <a:t>Wskaźnik Skuteczności Restytucji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95601" y="1900826"/>
            <a:ext cx="6396204" cy="662542"/>
          </a:xfrm>
        </p:spPr>
        <p:txBody>
          <a:bodyPr anchor="ctr">
            <a:normAutofit/>
          </a:bodyPr>
          <a:lstStyle/>
          <a:p>
            <a:pPr algn="ctr"/>
            <a:r>
              <a:rPr lang="pl-PL" sz="2400">
                <a:solidFill>
                  <a:srgbClr val="FFFFFF"/>
                </a:solidFill>
              </a:rPr>
              <a:t>Monika Rozworska</a:t>
            </a: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xmlns="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 descr="Obraz zawierający jasne, kuchnia, zegar, kuchenka&#10;&#10;Opis wygenerowany automatycznie">
            <a:extLst>
              <a:ext uri="{FF2B5EF4-FFF2-40B4-BE49-F238E27FC236}">
                <a16:creationId xmlns:a16="http://schemas.microsoft.com/office/drawing/2014/main" xmlns="" id="{3C3E603D-0B7E-479C-B799-7C06CC68F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055" y="3067050"/>
            <a:ext cx="7548841" cy="301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773BD-EBAD-41D5-806C-1CB6EE2D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pl-PL" sz="6800">
                <a:solidFill>
                  <a:schemeClr val="bg1"/>
                </a:solidFill>
              </a:rPr>
              <a:t>CO TO JEST wsr?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CCDA20-6D27-49CD-BD04-AA58914FC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1047956" cy="35901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sz="3600">
                <a:latin typeface="Century Gothic"/>
                <a:ea typeface="+mn-lt"/>
                <a:cs typeface="+mn-lt"/>
              </a:rPr>
              <a:t>WSR – wskaźnik skuteczności restytucji – ocenia stopień ciężkości wysiłku na podstawie sprawności restytucji tętna po wysiłku.</a:t>
            </a:r>
            <a:r>
              <a:rPr lang="pl-PL" sz="3600" b="1" dirty="0">
                <a:latin typeface="Century Gothic"/>
                <a:ea typeface="+mn-lt"/>
                <a:cs typeface="+mn-lt"/>
              </a:rPr>
              <a:t> </a:t>
            </a:r>
            <a:r>
              <a:rPr lang="pl-PL" sz="3600">
                <a:latin typeface="Century Gothic"/>
                <a:ea typeface="+mn-lt"/>
                <a:cs typeface="+mn-lt"/>
              </a:rPr>
              <a:t>Im dłuższa restytucja tętna tym cięższy wysiłek. </a:t>
            </a:r>
            <a:endParaRPr lang="pl-PL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9160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C61293E-6EBE-43EF-A52C-9BEBFD7679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691D3D-0102-4DB9-90D4-B21E864C6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4419" y="292057"/>
            <a:ext cx="6251110" cy="1783080"/>
          </a:xfrm>
        </p:spPr>
        <p:txBody>
          <a:bodyPr anchor="b">
            <a:normAutofit fontScale="90000"/>
          </a:bodyPr>
          <a:lstStyle/>
          <a:p>
            <a:endParaRPr lang="pl-PL" sz="7200"/>
          </a:p>
          <a:p>
            <a:r>
              <a:rPr lang="pl-PL" b="1">
                <a:ea typeface="+mj-lt"/>
                <a:cs typeface="+mj-lt"/>
              </a:rPr>
              <a:t>WSR = (HR2 – HR3 / HR2 – HR1) x 100%</a:t>
            </a:r>
            <a:endParaRPr lang="pl-PL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DCD84B"/>
          </a:solidFill>
          <a:ln w="38100" cap="rnd">
            <a:solidFill>
              <a:srgbClr val="DCD84B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E31202-E153-437E-B083-523ED9374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024" y="2706624"/>
            <a:ext cx="7576779" cy="348386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pl-PL">
                <a:latin typeface="Century Gothic"/>
                <a:ea typeface="+mn-lt"/>
                <a:cs typeface="+mn-lt"/>
              </a:rPr>
              <a:t>Wykorzystanie go wymaga pomiaru tętna spoczynku rano po przebudzeniu się. (HR spoczynkowe)</a:t>
            </a:r>
          </a:p>
          <a:p>
            <a:pPr>
              <a:lnSpc>
                <a:spcPct val="100000"/>
              </a:lnSpc>
            </a:pPr>
            <a:r>
              <a:rPr lang="pl-PL">
                <a:latin typeface="Century Gothic"/>
                <a:ea typeface="+mn-lt"/>
                <a:cs typeface="+mn-lt"/>
              </a:rPr>
              <a:t> Dalsze niezbędne wartości HR to pomiar przez 10 s bezpośrednio przed treningiem (HR1),</a:t>
            </a:r>
          </a:p>
          <a:p>
            <a:pPr>
              <a:lnSpc>
                <a:spcPct val="100000"/>
              </a:lnSpc>
            </a:pPr>
            <a:r>
              <a:rPr lang="pl-PL">
                <a:latin typeface="Century Gothic"/>
                <a:ea typeface="+mn-lt"/>
                <a:cs typeface="+mn-lt"/>
              </a:rPr>
              <a:t> po ostatnim ćwiczeniu głównej części treningu (HR2)</a:t>
            </a:r>
          </a:p>
          <a:p>
            <a:pPr>
              <a:lnSpc>
                <a:spcPct val="100000"/>
              </a:lnSpc>
            </a:pPr>
            <a:r>
              <a:rPr lang="pl-PL">
                <a:latin typeface="Century Gothic"/>
                <a:ea typeface="+mn-lt"/>
                <a:cs typeface="+mn-lt"/>
              </a:rPr>
              <a:t>  po czterech minutach odpoczynku po ostatnim głównym ćwiczeniu (HR3).</a:t>
            </a:r>
            <a:endParaRPr lang="pl-PL">
              <a:latin typeface="Century Gothic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07558A-5CA0-4EC5-BDF3-FE78B36D70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94" r="24775" b="4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4554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C61293E-6EBE-43EF-A52C-9BEBFD7679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D04CC2-2BA8-4D26-B3AA-AC0D063E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6119" y="329184"/>
            <a:ext cx="7587218" cy="1783080"/>
          </a:xfrm>
        </p:spPr>
        <p:txBody>
          <a:bodyPr anchor="b">
            <a:normAutofit fontScale="90000"/>
          </a:bodyPr>
          <a:lstStyle/>
          <a:p>
            <a:r>
              <a:rPr lang="pl-PL" sz="7200">
                <a:latin typeface="Bookman Old Style"/>
                <a:ea typeface="Microsoft YaHei"/>
              </a:rPr>
              <a:t>WSR poniżej 50%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5C9AE0"/>
          </a:solidFill>
          <a:ln w="38100" cap="rnd">
            <a:solidFill>
              <a:srgbClr val="5C9AE0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2BB87F-D7E6-49CA-93E5-9090934E6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160" y="2706624"/>
            <a:ext cx="7086177" cy="395359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pl-PL">
                <a:latin typeface="Century Gothic"/>
                <a:ea typeface="+mn-lt"/>
                <a:cs typeface="+mn-lt"/>
              </a:rPr>
              <a:t>tętno HR1 bez zmian – należy zmniejszyć intensywność i objętość treningu. </a:t>
            </a:r>
            <a:endParaRPr lang="pl-PL">
              <a:latin typeface="Century Gothic"/>
            </a:endParaRPr>
          </a:p>
          <a:p>
            <a:r>
              <a:rPr lang="pl-PL">
                <a:latin typeface="Century Gothic"/>
                <a:ea typeface="+mn-lt"/>
                <a:cs typeface="+mn-lt"/>
              </a:rPr>
              <a:t> tętno rano rośnie – przemęczenie intensywnościowe – należy zmniejszyć intensywność. </a:t>
            </a:r>
            <a:endParaRPr lang="pl-PL">
              <a:latin typeface="Century Gothic"/>
            </a:endParaRPr>
          </a:p>
          <a:p>
            <a:r>
              <a:rPr lang="pl-PL">
                <a:latin typeface="Century Gothic"/>
                <a:ea typeface="+mn-lt"/>
                <a:cs typeface="+mn-lt"/>
              </a:rPr>
              <a:t>tętno rano obniża się – przemęczenie objętościowe – należy zmniejszyć objętość. </a:t>
            </a:r>
            <a:endParaRPr lang="pl-PL">
              <a:latin typeface="Century Gothic"/>
            </a:endParaRPr>
          </a:p>
          <a:p>
            <a:endParaRPr lang="pl-P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D6EDEB-1B0B-4824-B744-DA2CFC2D72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84" r="31822" b="7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8491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2E39B7-17D8-4009-A8BA-9E8D8EC1B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xmlns="" id="{967EEEC4-6120-428D-8FB5-916920AEC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3D703-D1E8-4D1B-9A27-36665F69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598" y="491577"/>
            <a:ext cx="6809014" cy="1102860"/>
          </a:xfrm>
        </p:spPr>
        <p:txBody>
          <a:bodyPr anchor="b">
            <a:normAutofit/>
          </a:bodyPr>
          <a:lstStyle/>
          <a:p>
            <a:r>
              <a:rPr lang="pl-PL" sz="6600">
                <a:solidFill>
                  <a:srgbClr val="FFFFFF"/>
                </a:solidFill>
              </a:rPr>
              <a:t>WSR 50-60%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5F81A6-9C85-4514-A317-50FE3C05A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009" y="2287122"/>
            <a:ext cx="6809014" cy="333953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l-PL" sz="2600">
                <a:solidFill>
                  <a:srgbClr val="FFFFFF"/>
                </a:solidFill>
                <a:latin typeface="Century Gothic"/>
                <a:ea typeface="+mn-lt"/>
                <a:cs typeface="+mn-lt"/>
              </a:rPr>
              <a:t>poranna częstość skurczów serca się nie zmienia – optimum . </a:t>
            </a:r>
            <a:endParaRPr lang="pl-PL" sz="2600">
              <a:solidFill>
                <a:srgbClr val="FFFFFF"/>
              </a:solidFill>
              <a:latin typeface="Century Gothic"/>
            </a:endParaRPr>
          </a:p>
          <a:p>
            <a:r>
              <a:rPr lang="pl-PL" sz="2600">
                <a:solidFill>
                  <a:srgbClr val="FFFFFF"/>
                </a:solidFill>
                <a:latin typeface="Century Gothic"/>
                <a:ea typeface="+mn-lt"/>
                <a:cs typeface="+mn-lt"/>
              </a:rPr>
              <a:t>wzrost spoczynkowej częstości pracy serca – obciążenie ogólnie dobre lecz trzeba zmniejszyć intensywność, zwiększyć objętość. </a:t>
            </a:r>
            <a:endParaRPr lang="pl-PL" sz="2600">
              <a:solidFill>
                <a:srgbClr val="FFFFFF"/>
              </a:solidFill>
              <a:latin typeface="Century Gothic"/>
            </a:endParaRPr>
          </a:p>
          <a:p>
            <a:r>
              <a:rPr lang="pl-PL" sz="2600">
                <a:solidFill>
                  <a:srgbClr val="FFFFFF"/>
                </a:solidFill>
                <a:latin typeface="Century Gothic"/>
                <a:ea typeface="+mn-lt"/>
                <a:cs typeface="+mn-lt"/>
              </a:rPr>
              <a:t> spadek tętna spoczynkowego – dobre ogólne obciążenie, lecz za duża objętość i  za mała intensywność. </a:t>
            </a:r>
            <a:endParaRPr lang="pl-PL" sz="2600">
              <a:solidFill>
                <a:srgbClr val="FFFFFF"/>
              </a:solidFill>
              <a:latin typeface="Century Gothic"/>
            </a:endParaRPr>
          </a:p>
          <a:p>
            <a:endParaRPr lang="pl-PL" sz="2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56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85C5CE-0057-4897-A32C-4DFDF00D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5100">
                <a:latin typeface="Bookman Old Style"/>
              </a:rPr>
              <a:t>WSR powyżej 60%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5C9AE0"/>
          </a:solidFill>
          <a:ln w="38100" cap="rnd">
            <a:solidFill>
              <a:srgbClr val="5C9AE0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282AF3-6FFD-4A60-A306-6FD63A858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63" y="2872899"/>
            <a:ext cx="5141286" cy="394696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pl-PL" sz="2600">
                <a:latin typeface="Century Gothic"/>
                <a:ea typeface="+mn-lt"/>
                <a:cs typeface="+mn-lt"/>
              </a:rPr>
              <a:t>tętno poranne bez zmian – należy zwiększyć intensywność i objętość. </a:t>
            </a:r>
            <a:endParaRPr lang="pl-PL" sz="2600">
              <a:latin typeface="Century Gothic"/>
            </a:endParaRPr>
          </a:p>
          <a:p>
            <a:pPr>
              <a:lnSpc>
                <a:spcPct val="100000"/>
              </a:lnSpc>
            </a:pPr>
            <a:r>
              <a:rPr lang="pl-PL" sz="2600">
                <a:latin typeface="Century Gothic"/>
                <a:ea typeface="+mn-lt"/>
                <a:cs typeface="+mn-lt"/>
              </a:rPr>
              <a:t> tętno rano rośnie – niedociążenie objętościowe – należy zwiększyć objętość. </a:t>
            </a:r>
            <a:endParaRPr lang="pl-PL" sz="2600">
              <a:latin typeface="Century Gothic"/>
            </a:endParaRPr>
          </a:p>
          <a:p>
            <a:pPr>
              <a:lnSpc>
                <a:spcPct val="100000"/>
              </a:lnSpc>
            </a:pPr>
            <a:r>
              <a:rPr lang="pl-PL" sz="2600">
                <a:latin typeface="Century Gothic"/>
                <a:ea typeface="+mn-lt"/>
                <a:cs typeface="+mn-lt"/>
              </a:rPr>
              <a:t> tętno rano spada – niedociążenie intensywnościowe – należy zwiększyć intensywność. </a:t>
            </a:r>
            <a:endParaRPr lang="pl-PL" sz="2600">
              <a:latin typeface="Century Gothic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6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935E28A-9C6D-41F1-B140-B4A9351051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30" r="21067" b="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2269432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109</Words>
  <Application>Microsoft Office PowerPoint</Application>
  <PresentationFormat>Niestandardowy</PresentationFormat>
  <Paragraphs>22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SketchyVTI</vt:lpstr>
      <vt:lpstr>Wskaźnik Skuteczności Restytucji</vt:lpstr>
      <vt:lpstr>CO TO JEST wsr?</vt:lpstr>
      <vt:lpstr> WSR = (HR2 – HR3 / HR2 – HR1) x 100%</vt:lpstr>
      <vt:lpstr>WSR poniżej 50%</vt:lpstr>
      <vt:lpstr>WSR 50-60%</vt:lpstr>
      <vt:lpstr>WSR powyżej 60%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107</cp:revision>
  <dcterms:created xsi:type="dcterms:W3CDTF">2020-11-07T18:28:29Z</dcterms:created>
  <dcterms:modified xsi:type="dcterms:W3CDTF">2021-04-09T12:05:23Z</dcterms:modified>
</cp:coreProperties>
</file>